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teltur" initials="o" lastIdx="2" clrIdx="0">
    <p:extLst>
      <p:ext uri="{19B8F6BF-5375-455C-9EA6-DF929625EA0E}">
        <p15:presenceInfo xmlns:p15="http://schemas.microsoft.com/office/powerpoint/2012/main" userId="otelt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2F01-9FB7-4477-B50D-ACAC490B4C06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66E0-5FF5-43A0-A037-5758681FD2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1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2F01-9FB7-4477-B50D-ACAC490B4C06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66E0-5FF5-43A0-A037-5758681FD2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4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2F01-9FB7-4477-B50D-ACAC490B4C06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66E0-5FF5-43A0-A037-5758681FD2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0061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2F01-9FB7-4477-B50D-ACAC490B4C06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66E0-5FF5-43A0-A037-5758681FD28E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2328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2F01-9FB7-4477-B50D-ACAC490B4C06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66E0-5FF5-43A0-A037-5758681FD2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673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2F01-9FB7-4477-B50D-ACAC490B4C06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66E0-5FF5-43A0-A037-5758681FD2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8596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2F01-9FB7-4477-B50D-ACAC490B4C06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66E0-5FF5-43A0-A037-5758681FD2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341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2F01-9FB7-4477-B50D-ACAC490B4C06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66E0-5FF5-43A0-A037-5758681FD2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2960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2F01-9FB7-4477-B50D-ACAC490B4C06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66E0-5FF5-43A0-A037-5758681FD2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472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2F01-9FB7-4477-B50D-ACAC490B4C06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66E0-5FF5-43A0-A037-5758681FD2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21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2F01-9FB7-4477-B50D-ACAC490B4C06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66E0-5FF5-43A0-A037-5758681FD2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200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2F01-9FB7-4477-B50D-ACAC490B4C06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66E0-5FF5-43A0-A037-5758681FD2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41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2F01-9FB7-4477-B50D-ACAC490B4C06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66E0-5FF5-43A0-A037-5758681FD2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276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2F01-9FB7-4477-B50D-ACAC490B4C06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66E0-5FF5-43A0-A037-5758681FD2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922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2F01-9FB7-4477-B50D-ACAC490B4C06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66E0-5FF5-43A0-A037-5758681FD2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5480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2F01-9FB7-4477-B50D-ACAC490B4C06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66E0-5FF5-43A0-A037-5758681FD2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740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2F01-9FB7-4477-B50D-ACAC490B4C06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266E0-5FF5-43A0-A037-5758681FD2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544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1372F01-9FB7-4477-B50D-ACAC490B4C06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FA266E0-5FF5-43A0-A037-5758681FD28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0705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5" y="3277105"/>
            <a:ext cx="2895000" cy="3220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195" y="1083430"/>
            <a:ext cx="4618278" cy="502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364" y="4941274"/>
            <a:ext cx="3465109" cy="1745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744" y="3874338"/>
            <a:ext cx="1016348" cy="1131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7600" y="2493820"/>
            <a:ext cx="38515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TOBB MESLEKİ ve TEKNİK ANADOLU LİSESİ</a:t>
            </a:r>
          </a:p>
          <a:p>
            <a:pPr algn="ctr"/>
            <a:endParaRPr lang="tr-TR" b="1" dirty="0"/>
          </a:p>
          <a:p>
            <a:pPr algn="ctr"/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r>
              <a:rPr lang="tr-TR" sz="2400" b="1" dirty="0" smtClean="0"/>
              <a:t>2020 YKS SUNUMU</a:t>
            </a:r>
            <a:endParaRPr lang="tr-TR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418" y="332514"/>
            <a:ext cx="1149928" cy="11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275" y="2253733"/>
            <a:ext cx="2223408" cy="2528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761" y="4166711"/>
            <a:ext cx="2199502" cy="2552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753" y="355614"/>
            <a:ext cx="2199502" cy="25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286" y="2253079"/>
            <a:ext cx="2199502" cy="25527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1852" y="1066810"/>
            <a:ext cx="1468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SAYISAL</a:t>
            </a:r>
          </a:p>
          <a:p>
            <a:pPr algn="ctr"/>
            <a:r>
              <a:rPr lang="tr-TR" b="1" dirty="0" smtClean="0">
                <a:solidFill>
                  <a:srgbClr val="FFFF00"/>
                </a:solidFill>
              </a:rPr>
              <a:t>TYT = %40</a:t>
            </a:r>
          </a:p>
          <a:p>
            <a:pPr algn="ctr"/>
            <a:r>
              <a:rPr lang="tr-TR" b="1" dirty="0" smtClean="0">
                <a:solidFill>
                  <a:srgbClr val="FFFF00"/>
                </a:solidFill>
              </a:rPr>
              <a:t>AYT= %60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0517" y="2979788"/>
            <a:ext cx="1468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EA</a:t>
            </a:r>
          </a:p>
          <a:p>
            <a:pPr algn="ctr"/>
            <a:r>
              <a:rPr lang="tr-TR" b="1" dirty="0" smtClean="0">
                <a:solidFill>
                  <a:srgbClr val="FFFF00"/>
                </a:solidFill>
              </a:rPr>
              <a:t>TYT = %40</a:t>
            </a:r>
          </a:p>
          <a:p>
            <a:pPr algn="ctr"/>
            <a:r>
              <a:rPr lang="tr-TR" b="1" dirty="0" smtClean="0">
                <a:solidFill>
                  <a:srgbClr val="FFFF00"/>
                </a:solidFill>
              </a:rPr>
              <a:t>AYT= %60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2221" y="5046220"/>
            <a:ext cx="1468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Y.DİL</a:t>
            </a:r>
          </a:p>
          <a:p>
            <a:pPr algn="ctr"/>
            <a:r>
              <a:rPr lang="tr-TR" b="1" dirty="0" smtClean="0">
                <a:solidFill>
                  <a:srgbClr val="FFFF00"/>
                </a:solidFill>
              </a:rPr>
              <a:t>TYT = %40</a:t>
            </a:r>
          </a:p>
          <a:p>
            <a:pPr algn="ctr"/>
            <a:r>
              <a:rPr lang="tr-TR" b="1" dirty="0" smtClean="0">
                <a:solidFill>
                  <a:srgbClr val="FFFF00"/>
                </a:solidFill>
              </a:rPr>
              <a:t>AYT= %60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7566" y="2979788"/>
            <a:ext cx="1468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SÖZEL</a:t>
            </a:r>
          </a:p>
          <a:p>
            <a:pPr algn="ctr"/>
            <a:r>
              <a:rPr lang="tr-TR" b="1" dirty="0" smtClean="0">
                <a:solidFill>
                  <a:srgbClr val="FFFF00"/>
                </a:solidFill>
              </a:rPr>
              <a:t>TYT = %40</a:t>
            </a:r>
          </a:p>
          <a:p>
            <a:pPr algn="ctr"/>
            <a:r>
              <a:rPr lang="tr-TR" b="1" dirty="0" smtClean="0">
                <a:solidFill>
                  <a:srgbClr val="FFFF00"/>
                </a:solidFill>
              </a:rPr>
              <a:t>AYT= %60</a:t>
            </a:r>
            <a:endParaRPr lang="tr-TR" b="1" dirty="0">
              <a:solidFill>
                <a:srgbClr val="FFFF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781010" y="4545096"/>
            <a:ext cx="1344190" cy="22115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9859" y="665016"/>
            <a:ext cx="6157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FF00"/>
                </a:solidFill>
              </a:rPr>
              <a:t>YERLEŞTİRME PUANINA SINAVLARIN YÜZDELİK ETKİSİ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573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5829" y="637309"/>
            <a:ext cx="423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</a:rPr>
              <a:t>BAŞARI SIRALAMA ŞARTLARI</a:t>
            </a:r>
            <a:endParaRPr lang="tr-TR" sz="24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719" y="3341536"/>
            <a:ext cx="481008" cy="14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50" y="1790264"/>
            <a:ext cx="456379" cy="14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386" y="3341536"/>
            <a:ext cx="560442" cy="14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761" y="3343690"/>
            <a:ext cx="440102" cy="144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4731" y="1790264"/>
            <a:ext cx="445005" cy="144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4007" y="3341536"/>
            <a:ext cx="168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ÖĞRETMENLİK</a:t>
            </a:r>
          </a:p>
          <a:p>
            <a:pPr algn="ctr"/>
            <a:r>
              <a:rPr lang="tr-TR" dirty="0" smtClean="0">
                <a:solidFill>
                  <a:srgbClr val="FFFF00"/>
                </a:solidFill>
              </a:rPr>
              <a:t>300 BİN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8945" y="4895399"/>
            <a:ext cx="808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TIP</a:t>
            </a:r>
          </a:p>
          <a:p>
            <a:pPr algn="ctr"/>
            <a:r>
              <a:rPr lang="tr-TR" dirty="0" smtClean="0">
                <a:solidFill>
                  <a:srgbClr val="FFFF00"/>
                </a:solidFill>
              </a:rPr>
              <a:t>50 BİN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8732" y="4841699"/>
            <a:ext cx="1624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MÜHENDİSLİK</a:t>
            </a:r>
          </a:p>
          <a:p>
            <a:pPr algn="ctr"/>
            <a:r>
              <a:rPr lang="tr-TR" dirty="0" smtClean="0">
                <a:solidFill>
                  <a:srgbClr val="FFFF00"/>
                </a:solidFill>
              </a:rPr>
              <a:t>300 BİN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8734" y="3230264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MİMARLIK</a:t>
            </a:r>
          </a:p>
          <a:p>
            <a:pPr algn="ctr"/>
            <a:r>
              <a:rPr lang="tr-TR" dirty="0" smtClean="0">
                <a:solidFill>
                  <a:srgbClr val="FFFF00"/>
                </a:solidFill>
              </a:rPr>
              <a:t>250 BİN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66980" y="4911408"/>
            <a:ext cx="925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HUKUK</a:t>
            </a:r>
          </a:p>
          <a:p>
            <a:pPr algn="ctr"/>
            <a:r>
              <a:rPr lang="tr-TR" dirty="0" smtClean="0">
                <a:solidFill>
                  <a:srgbClr val="FFFF00"/>
                </a:solidFill>
              </a:rPr>
              <a:t>190 BİN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22" name="Metin kutusu 39"/>
          <p:cNvSpPr txBox="1"/>
          <p:nvPr/>
        </p:nvSpPr>
        <p:spPr>
          <a:xfrm>
            <a:off x="1999937" y="5798145"/>
            <a:ext cx="794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C000"/>
                </a:solidFill>
              </a:rPr>
              <a:t>*MÜHENDİSLİK </a:t>
            </a:r>
            <a:r>
              <a:rPr lang="tr-TR" b="1" dirty="0" smtClean="0">
                <a:solidFill>
                  <a:srgbClr val="FFC000"/>
                </a:solidFill>
              </a:rPr>
              <a:t>PROGRAMLARINDA, ZİRAAT </a:t>
            </a:r>
            <a:r>
              <a:rPr lang="tr-TR" b="1" dirty="0" smtClean="0">
                <a:solidFill>
                  <a:srgbClr val="FFC000"/>
                </a:solidFill>
              </a:rPr>
              <a:t>, </a:t>
            </a:r>
            <a:r>
              <a:rPr lang="tr-TR" b="1" dirty="0" smtClean="0">
                <a:solidFill>
                  <a:srgbClr val="FFC000"/>
                </a:solidFill>
              </a:rPr>
              <a:t>ORMAN </a:t>
            </a:r>
            <a:r>
              <a:rPr lang="tr-TR" b="1" dirty="0" smtClean="0">
                <a:solidFill>
                  <a:srgbClr val="FFC000"/>
                </a:solidFill>
              </a:rPr>
              <a:t>VE </a:t>
            </a:r>
            <a:r>
              <a:rPr lang="tr-TR" b="1" dirty="0" smtClean="0">
                <a:solidFill>
                  <a:srgbClr val="FFC000"/>
                </a:solidFill>
              </a:rPr>
              <a:t>SU ÜRÜNLERİ MÜHENDİSLİĞİ SIRALAMA BARAJI </a:t>
            </a:r>
            <a:r>
              <a:rPr lang="tr-TR" b="1" dirty="0" smtClean="0">
                <a:solidFill>
                  <a:srgbClr val="FFC000"/>
                </a:solidFill>
              </a:rPr>
              <a:t>DIŞINDADIR.</a:t>
            </a:r>
            <a:endParaRPr lang="tr-T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634" y="2119379"/>
            <a:ext cx="1989012" cy="40736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282" y="576110"/>
            <a:ext cx="7091716" cy="49153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74980" y="2433615"/>
            <a:ext cx="1390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TYT PUANINA TESTLERİN ETKİSİ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40182" y="1934713"/>
            <a:ext cx="151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FEN BİL. %17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196" y="3662648"/>
            <a:ext cx="193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SOSYAL BİL. %17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7825" y="3666701"/>
            <a:ext cx="1486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TÜRKÇE %33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96872" y="1934713"/>
            <a:ext cx="1913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MATEMATİK %33</a:t>
            </a:r>
            <a:endParaRPr lang="tr-TR" b="1" dirty="0">
              <a:solidFill>
                <a:srgbClr val="FFFF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8354" y="6138000"/>
            <a:ext cx="11436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635021"/>
              </p:ext>
            </p:extLst>
          </p:nvPr>
        </p:nvGraphicFramePr>
        <p:xfrm>
          <a:off x="1591403" y="601736"/>
          <a:ext cx="8768814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8696">
                  <a:extLst>
                    <a:ext uri="{9D8B030D-6E8A-4147-A177-3AD203B41FA5}">
                      <a16:colId xmlns:a16="http://schemas.microsoft.com/office/drawing/2014/main" val="4017933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54738645"/>
                    </a:ext>
                  </a:extLst>
                </a:gridCol>
                <a:gridCol w="1674056">
                  <a:extLst>
                    <a:ext uri="{9D8B030D-6E8A-4147-A177-3AD203B41FA5}">
                      <a16:colId xmlns:a16="http://schemas.microsoft.com/office/drawing/2014/main" val="1881171725"/>
                    </a:ext>
                  </a:extLst>
                </a:gridCol>
                <a:gridCol w="1793631">
                  <a:extLst>
                    <a:ext uri="{9D8B030D-6E8A-4147-A177-3AD203B41FA5}">
                      <a16:colId xmlns:a16="http://schemas.microsoft.com/office/drawing/2014/main" val="4210183639"/>
                    </a:ext>
                  </a:extLst>
                </a:gridCol>
                <a:gridCol w="1793631">
                  <a:extLst>
                    <a:ext uri="{9D8B030D-6E8A-4147-A177-3AD203B41FA5}">
                      <a16:colId xmlns:a16="http://schemas.microsoft.com/office/drawing/2014/main" val="314656895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SAYISAL</a:t>
                      </a:r>
                      <a:r>
                        <a:rPr lang="tr-TR" baseline="0" dirty="0" smtClean="0"/>
                        <a:t> PUANA TESTLERİN ETKİSİ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37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TYT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MATEMATİK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FİZİK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KİMYA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BİYOLOJİ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60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%40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%30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%10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%10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%10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421436"/>
                  </a:ext>
                </a:extLst>
              </a:tr>
            </a:tbl>
          </a:graphicData>
        </a:graphic>
      </p:graphicFrame>
      <p:graphicFrame>
        <p:nvGraphicFramePr>
          <p:cNvPr id="23" name="Content Placeholder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995271"/>
              </p:ext>
            </p:extLst>
          </p:nvPr>
        </p:nvGraphicFramePr>
        <p:xfrm>
          <a:off x="1591403" y="2177317"/>
          <a:ext cx="876881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696">
                  <a:extLst>
                    <a:ext uri="{9D8B030D-6E8A-4147-A177-3AD203B41FA5}">
                      <a16:colId xmlns:a16="http://schemas.microsoft.com/office/drawing/2014/main" val="40179330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054738645"/>
                    </a:ext>
                  </a:extLst>
                </a:gridCol>
                <a:gridCol w="1674056">
                  <a:extLst>
                    <a:ext uri="{9D8B030D-6E8A-4147-A177-3AD203B41FA5}">
                      <a16:colId xmlns:a16="http://schemas.microsoft.com/office/drawing/2014/main" val="1881171725"/>
                    </a:ext>
                  </a:extLst>
                </a:gridCol>
                <a:gridCol w="1793631">
                  <a:extLst>
                    <a:ext uri="{9D8B030D-6E8A-4147-A177-3AD203B41FA5}">
                      <a16:colId xmlns:a16="http://schemas.microsoft.com/office/drawing/2014/main" val="4210183639"/>
                    </a:ext>
                  </a:extLst>
                </a:gridCol>
                <a:gridCol w="1793631">
                  <a:extLst>
                    <a:ext uri="{9D8B030D-6E8A-4147-A177-3AD203B41FA5}">
                      <a16:colId xmlns:a16="http://schemas.microsoft.com/office/drawing/2014/main" val="314656895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tr-TR" baseline="0" dirty="0" smtClean="0"/>
                        <a:t>EA PUANINA TESTLERİN ETKİSİ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37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TYT</a:t>
                      </a:r>
                      <a:endParaRPr lang="tr-TR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MATEMATİK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EDEBİYAT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COĞRAFYA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TARİH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060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%40</a:t>
                      </a:r>
                      <a:endParaRPr lang="tr-TR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%30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%18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%7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58421436"/>
                  </a:ext>
                </a:extLst>
              </a:tr>
            </a:tbl>
          </a:graphicData>
        </a:graphic>
      </p:graphicFrame>
      <p:graphicFrame>
        <p:nvGraphicFramePr>
          <p:cNvPr id="24" name="Content Placeholder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619208"/>
              </p:ext>
            </p:extLst>
          </p:nvPr>
        </p:nvGraphicFramePr>
        <p:xfrm>
          <a:off x="607728" y="3752898"/>
          <a:ext cx="10448197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1752">
                  <a:extLst>
                    <a:ext uri="{9D8B030D-6E8A-4147-A177-3AD203B41FA5}">
                      <a16:colId xmlns:a16="http://schemas.microsoft.com/office/drawing/2014/main" val="401793306"/>
                    </a:ext>
                  </a:extLst>
                </a:gridCol>
                <a:gridCol w="1334665">
                  <a:extLst>
                    <a:ext uri="{9D8B030D-6E8A-4147-A177-3AD203B41FA5}">
                      <a16:colId xmlns:a16="http://schemas.microsoft.com/office/drawing/2014/main" val="3054738645"/>
                    </a:ext>
                  </a:extLst>
                </a:gridCol>
                <a:gridCol w="1316181">
                  <a:extLst>
                    <a:ext uri="{9D8B030D-6E8A-4147-A177-3AD203B41FA5}">
                      <a16:colId xmlns:a16="http://schemas.microsoft.com/office/drawing/2014/main" val="188117172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10183639"/>
                    </a:ext>
                  </a:extLst>
                </a:gridCol>
                <a:gridCol w="1565564">
                  <a:extLst>
                    <a:ext uri="{9D8B030D-6E8A-4147-A177-3AD203B41FA5}">
                      <a16:colId xmlns:a16="http://schemas.microsoft.com/office/drawing/2014/main" val="3146568952"/>
                    </a:ext>
                  </a:extLst>
                </a:gridCol>
                <a:gridCol w="1357745">
                  <a:extLst>
                    <a:ext uri="{9D8B030D-6E8A-4147-A177-3AD203B41FA5}">
                      <a16:colId xmlns:a16="http://schemas.microsoft.com/office/drawing/2014/main" val="1365620940"/>
                    </a:ext>
                  </a:extLst>
                </a:gridCol>
                <a:gridCol w="1274619">
                  <a:extLst>
                    <a:ext uri="{9D8B030D-6E8A-4147-A177-3AD203B41FA5}">
                      <a16:colId xmlns:a16="http://schemas.microsoft.com/office/drawing/2014/main" val="2925437409"/>
                    </a:ext>
                  </a:extLst>
                </a:gridCol>
                <a:gridCol w="1136071">
                  <a:extLst>
                    <a:ext uri="{9D8B030D-6E8A-4147-A177-3AD203B41FA5}">
                      <a16:colId xmlns:a16="http://schemas.microsoft.com/office/drawing/2014/main" val="990074304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 smtClean="0"/>
                        <a:t>SÖZEL  PUANA TESTLERİN ETKİSİ</a:t>
                      </a:r>
                      <a:endParaRPr lang="tr-T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37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TYT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EDEB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TARİH-1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COĞ-1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TARİH-2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COĞ-2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FEL GRB</a:t>
                      </a:r>
                      <a:endParaRPr lang="tr-TR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DİN K.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060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 smtClean="0"/>
                        <a:t>%40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%18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%7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%5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%9</a:t>
                      </a:r>
                      <a:endParaRPr lang="tr-TR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%5</a:t>
                      </a:r>
                      <a:endParaRPr lang="tr-T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58421436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643476"/>
              </p:ext>
            </p:extLst>
          </p:nvPr>
        </p:nvGraphicFramePr>
        <p:xfrm>
          <a:off x="1591403" y="5151842"/>
          <a:ext cx="8768814" cy="111252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384407">
                  <a:extLst>
                    <a:ext uri="{9D8B030D-6E8A-4147-A177-3AD203B41FA5}">
                      <a16:colId xmlns:a16="http://schemas.microsoft.com/office/drawing/2014/main" val="2675263783"/>
                    </a:ext>
                  </a:extLst>
                </a:gridCol>
                <a:gridCol w="4384407">
                  <a:extLst>
                    <a:ext uri="{9D8B030D-6E8A-4147-A177-3AD203B41FA5}">
                      <a16:colId xmlns:a16="http://schemas.microsoft.com/office/drawing/2014/main" val="13169752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YABANCI</a:t>
                      </a:r>
                      <a:r>
                        <a:rPr lang="tr-TR" baseline="0" dirty="0" smtClean="0"/>
                        <a:t> DİL PUANINA TESTLERİN ETKİSİ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778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TYT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DİL TESTİ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38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%40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chemeClr val="bg1"/>
                          </a:solidFill>
                        </a:rPr>
                        <a:t>%60</a:t>
                      </a:r>
                      <a:endParaRPr lang="tr-TR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349835"/>
                  </a:ext>
                </a:extLst>
              </a:tr>
            </a:tbl>
          </a:graphicData>
        </a:graphic>
      </p:graphicFrame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354" y="6138000"/>
            <a:ext cx="11436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0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01" y="249535"/>
            <a:ext cx="3100464" cy="2855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984" y="1080651"/>
            <a:ext cx="1895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TYT-AYT –YDT BAŞVURU TARİHLERİ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6828" y="1353914"/>
            <a:ext cx="1274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3300"/>
                </a:solidFill>
              </a:rPr>
              <a:t>6 ŞUBAT</a:t>
            </a:r>
          </a:p>
          <a:p>
            <a:r>
              <a:rPr lang="tr-TR" b="1" dirty="0" smtClean="0">
                <a:solidFill>
                  <a:srgbClr val="FF3300"/>
                </a:solidFill>
              </a:rPr>
              <a:t>3 MART</a:t>
            </a:r>
            <a:endParaRPr lang="tr-TR" b="1" dirty="0">
              <a:solidFill>
                <a:srgbClr val="FF33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77" y="3223900"/>
            <a:ext cx="3100464" cy="28550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6687" y="3894180"/>
            <a:ext cx="1648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TYT GEÇ BAŞVURU TARİHLERİ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6827" y="4282113"/>
            <a:ext cx="145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18-19 MART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037" y="368810"/>
            <a:ext cx="3100464" cy="28550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888209" y="1427023"/>
            <a:ext cx="164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TYT  SINAVI 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40667" y="1427023"/>
            <a:ext cx="145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 HAZİRAN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472" y="3104624"/>
            <a:ext cx="3100464" cy="28550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60589" y="4162837"/>
            <a:ext cx="164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AYT SINAVI 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22999" y="4245966"/>
            <a:ext cx="1451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21 HAZİRAN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807" y="3187753"/>
            <a:ext cx="3100464" cy="28550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36383" y="4162837"/>
            <a:ext cx="175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SONUÇLARIN AÇIKLANMASI </a:t>
            </a:r>
            <a:endParaRPr lang="tr-TR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3037" y="4356708"/>
            <a:ext cx="138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23 TEMMUZ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3525" y="1353914"/>
            <a:ext cx="2938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ÖSYM 2020 SINAV TAKVİMİ</a:t>
            </a:r>
            <a:endParaRPr lang="tr-T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97382" y="6012872"/>
            <a:ext cx="8445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Katkılarından dolayı Mesut SABANCI, Adem Kalebaşı ve Arif KOÇAK’a  teşekkür ederiz…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228208" y="1302326"/>
            <a:ext cx="11708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92D050"/>
                </a:solidFill>
                <a:latin typeface="Monotype Corsiva" panose="03010101010201010101" pitchFamily="66" charset="0"/>
              </a:rPr>
              <a:t>TÜM ÜNİVERSİTE ADAYLARIMIZA BAŞARILAR DİLERİZ.</a:t>
            </a:r>
            <a:endParaRPr lang="tr-TR" sz="3600" b="1" dirty="0">
              <a:solidFill>
                <a:srgbClr val="92D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382" y="2354292"/>
            <a:ext cx="5106206" cy="321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255" y="2180969"/>
            <a:ext cx="2284603" cy="2053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4842" y="2180970"/>
            <a:ext cx="2275538" cy="20536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820" y="270163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TYT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39202" y="2701636"/>
            <a:ext cx="60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AYT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081" y="3591120"/>
            <a:ext cx="2275538" cy="20445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01081" y="4105364"/>
            <a:ext cx="72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Y.DİL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5927" y="886691"/>
            <a:ext cx="6225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YÜKSEKÖĞRETİM KURUMLARI SINAVI (YKS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83652">
            <a:off x="3212857" y="1511350"/>
            <a:ext cx="430887" cy="506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784729" y="2180969"/>
            <a:ext cx="325125" cy="506625"/>
          </a:xfrm>
          <a:prstGeom prst="rect">
            <a:avLst/>
          </a:prstGeom>
        </p:spPr>
      </p:pic>
      <p:pic>
        <p:nvPicPr>
          <p:cNvPr id="14" name="Picture 13"/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606161">
            <a:off x="8591012" y="1534707"/>
            <a:ext cx="324000" cy="50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184" y="4613417"/>
            <a:ext cx="535730" cy="5346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7472" y="5681617"/>
            <a:ext cx="535730" cy="5346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3909" y="4549129"/>
            <a:ext cx="535730" cy="534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8255" y="4728318"/>
            <a:ext cx="236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120 SORU-135 DAKİKA</a:t>
            </a:r>
            <a:endParaRPr lang="tr-TR" dirty="0"/>
          </a:p>
        </p:txBody>
      </p:sp>
      <p:sp>
        <p:nvSpPr>
          <p:cNvPr id="21" name="TextBox 20"/>
          <p:cNvSpPr txBox="1"/>
          <p:nvPr/>
        </p:nvSpPr>
        <p:spPr>
          <a:xfrm>
            <a:off x="5534075" y="5764254"/>
            <a:ext cx="229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8</a:t>
            </a:r>
            <a:r>
              <a:rPr lang="tr-TR" dirty="0" smtClean="0"/>
              <a:t>0 SORU-120 DAKİKA</a:t>
            </a:r>
            <a:endParaRPr lang="tr-TR" dirty="0"/>
          </a:p>
        </p:txBody>
      </p:sp>
      <p:sp>
        <p:nvSpPr>
          <p:cNvPr id="22" name="TextBox 21"/>
          <p:cNvSpPr txBox="1"/>
          <p:nvPr/>
        </p:nvSpPr>
        <p:spPr>
          <a:xfrm>
            <a:off x="9661734" y="4613417"/>
            <a:ext cx="240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160 SORU-180 DAKİKA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63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035" y="1830319"/>
            <a:ext cx="598349" cy="72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889" y="1830319"/>
            <a:ext cx="598349" cy="723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304" y="1830319"/>
            <a:ext cx="598349" cy="723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6549" y="1830319"/>
            <a:ext cx="598349" cy="723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803564"/>
            <a:ext cx="4405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TEMEL YETERLİLİK TESTİ (TYT)</a:t>
            </a:r>
            <a:endParaRPr lang="tr-TR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59144" y="2673927"/>
            <a:ext cx="207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TÜRKÇE : 40 SORU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56840" y="2673927"/>
            <a:ext cx="2457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MATEMATİK: 40 SORU</a:t>
            </a:r>
            <a:endParaRPr lang="tr-T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09692" y="2632363"/>
            <a:ext cx="26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FEN BİLİMLERİ: 20 SORU</a:t>
            </a:r>
            <a:endParaRPr lang="tr-T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82589" y="2567923"/>
            <a:ext cx="305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SOSYAL BİLİMLER: 20 SORU</a:t>
            </a:r>
            <a:endParaRPr lang="tr-TR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9473046" y="3119159"/>
            <a:ext cx="2225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COĞRAFYA: 5 SORU</a:t>
            </a:r>
          </a:p>
          <a:p>
            <a:r>
              <a:rPr lang="tr-TR" b="1" dirty="0" smtClean="0"/>
              <a:t>TARİH: 5 SORU</a:t>
            </a:r>
          </a:p>
          <a:p>
            <a:r>
              <a:rPr lang="tr-TR" b="1" dirty="0" smtClean="0"/>
              <a:t>FELSEFE: 5 SORU</a:t>
            </a:r>
          </a:p>
          <a:p>
            <a:r>
              <a:rPr lang="tr-TR" b="1" dirty="0" smtClean="0"/>
              <a:t>DİN KÜLT: 5 SORU</a:t>
            </a:r>
            <a:endParaRPr lang="tr-T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09692" y="3119159"/>
            <a:ext cx="2033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FİZİK: 7 SORU</a:t>
            </a:r>
          </a:p>
          <a:p>
            <a:r>
              <a:rPr lang="tr-TR" b="1" dirty="0" smtClean="0"/>
              <a:t>KİMYA: 7 SORU</a:t>
            </a:r>
          </a:p>
          <a:p>
            <a:r>
              <a:rPr lang="tr-TR" b="1" dirty="0" smtClean="0"/>
              <a:t>BİYOLOJİ: 6 SORU</a:t>
            </a:r>
            <a:endParaRPr lang="tr-TR" b="1" dirty="0"/>
          </a:p>
        </p:txBody>
      </p:sp>
      <p:sp>
        <p:nvSpPr>
          <p:cNvPr id="15" name="5-Point Star 14"/>
          <p:cNvSpPr/>
          <p:nvPr/>
        </p:nvSpPr>
        <p:spPr>
          <a:xfrm>
            <a:off x="443345" y="5250873"/>
            <a:ext cx="1061864" cy="817418"/>
          </a:xfrm>
          <a:prstGeom prst="star5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1505209" y="5474916"/>
            <a:ext cx="1034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TYT PUANI ÖN LİSANS , AÇIK ÖĞRETİM ve  ÖZEL YETENEK SINAVI BAŞVURULARINDA KULLANILIR.</a:t>
            </a:r>
          </a:p>
        </p:txBody>
      </p:sp>
    </p:spTree>
    <p:extLst>
      <p:ext uri="{BB962C8B-B14F-4D97-AF65-F5344CB8AC3E}">
        <p14:creationId xmlns:p14="http://schemas.microsoft.com/office/powerpoint/2010/main" val="41634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3579" y="352118"/>
            <a:ext cx="4260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/>
              <a:t>ALAN YETERLİLİK TESTİ (AYT)</a:t>
            </a:r>
            <a:endParaRPr lang="tr-TR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839" y="817413"/>
            <a:ext cx="7031744" cy="60813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0731" y="1209803"/>
            <a:ext cx="2107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T.Edebiyatı 24 Soru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Coğrafya 6 Soru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Tarih 10 Soru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0731" y="3405606"/>
            <a:ext cx="1715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Fizik 14 Soru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Kimya 13 Soru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Biyoloji 13 Soru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0731" y="5747024"/>
            <a:ext cx="207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Matematik 40 Soru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0513" y="4458552"/>
            <a:ext cx="2330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Felsefe Grubu 12 Soru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Coğrafya 11 Soru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Tarih 11 Soru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Din Kültürü 6 Soru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0513" y="2547782"/>
            <a:ext cx="2093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Yabancı Dil 80 Soru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508" y="209703"/>
            <a:ext cx="3644486" cy="2777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58" y="3414813"/>
            <a:ext cx="10329920" cy="594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91" y="4844479"/>
            <a:ext cx="2354600" cy="814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291" y="4030260"/>
            <a:ext cx="2242476" cy="814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0459" y="4030260"/>
            <a:ext cx="2489070" cy="8142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3167" y="4844478"/>
            <a:ext cx="2535378" cy="81421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44839" y="1149924"/>
            <a:ext cx="101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AYT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5691" y="4974588"/>
            <a:ext cx="2238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 smtClean="0"/>
              <a:t>Alan Yeterlilik Testi Sonucu Oluşan Puandır</a:t>
            </a:r>
            <a:endParaRPr lang="tr-TR" sz="15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20291" y="4044955"/>
            <a:ext cx="22388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b="1" dirty="0" smtClean="0"/>
              <a:t>EA,SÖZEL,SAYISAL ve DİL OLARAK 4’E AYRILIR.</a:t>
            </a:r>
            <a:endParaRPr lang="tr-TR" sz="15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69199" y="4009079"/>
            <a:ext cx="23639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b="1" dirty="0" smtClean="0"/>
              <a:t>LİSANS PROGRAMLARINI TERCİH EDERKEN KULLLANILIR.</a:t>
            </a:r>
            <a:endParaRPr lang="tr-TR" sz="15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159528" y="4829785"/>
            <a:ext cx="22388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b="1" dirty="0" smtClean="0"/>
              <a:t>Açıköğretim Lisans Bölümlerini Tercih Ederken Kullanılır.</a:t>
            </a:r>
            <a:endParaRPr lang="tr-TR" sz="1500" b="1" dirty="0"/>
          </a:p>
        </p:txBody>
      </p:sp>
    </p:spTree>
    <p:extLst>
      <p:ext uri="{BB962C8B-B14F-4D97-AF65-F5344CB8AC3E}">
        <p14:creationId xmlns:p14="http://schemas.microsoft.com/office/powerpoint/2010/main" val="18973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791" y="3864583"/>
            <a:ext cx="2399959" cy="247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39793" y="672689"/>
            <a:ext cx="2887052" cy="1686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487172" y="672690"/>
            <a:ext cx="2862265" cy="168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727813" y="672689"/>
            <a:ext cx="2898099" cy="168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3166" y="5320658"/>
            <a:ext cx="4542009" cy="15017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5034" y="4224389"/>
            <a:ext cx="4560141" cy="23340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09843" y="3766021"/>
            <a:ext cx="41286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 smtClean="0">
                <a:solidFill>
                  <a:srgbClr val="FF0000"/>
                </a:solidFill>
              </a:rPr>
              <a:t>PUAN GETİREN DERSLER</a:t>
            </a:r>
            <a:endParaRPr lang="tr-TR" sz="25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965" y="1157161"/>
            <a:ext cx="2635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SÖZEL</a:t>
            </a:r>
          </a:p>
          <a:p>
            <a:pPr algn="ctr"/>
            <a:r>
              <a:rPr lang="tr-TR" dirty="0" smtClean="0"/>
              <a:t>TYT+T.EDB+TARİH1+TARİH2+COĞ1+COĞ2+FELSEFE+DİN K.</a:t>
            </a:r>
            <a:endParaRPr lang="tr-TR" dirty="0"/>
          </a:p>
        </p:txBody>
      </p:sp>
      <p:sp>
        <p:nvSpPr>
          <p:cNvPr id="15" name="TextBox 14"/>
          <p:cNvSpPr txBox="1"/>
          <p:nvPr/>
        </p:nvSpPr>
        <p:spPr>
          <a:xfrm>
            <a:off x="4592630" y="1157161"/>
            <a:ext cx="2635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EŞİT AĞIRLIK</a:t>
            </a:r>
          </a:p>
          <a:p>
            <a:pPr algn="ctr"/>
            <a:r>
              <a:rPr lang="tr-TR" dirty="0" smtClean="0"/>
              <a:t>TYT+MATEMATİK+T.EDB+TARİH1++COĞ1</a:t>
            </a:r>
            <a:endParaRPr lang="tr-TR" dirty="0"/>
          </a:p>
        </p:txBody>
      </p:sp>
      <p:sp>
        <p:nvSpPr>
          <p:cNvPr id="16" name="TextBox 15"/>
          <p:cNvSpPr txBox="1"/>
          <p:nvPr/>
        </p:nvSpPr>
        <p:spPr>
          <a:xfrm>
            <a:off x="8953759" y="1295660"/>
            <a:ext cx="2635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SAYISAL</a:t>
            </a:r>
          </a:p>
          <a:p>
            <a:pPr algn="ctr"/>
            <a:r>
              <a:rPr lang="tr-TR" dirty="0" smtClean="0"/>
              <a:t>TYT+MATEMATİK+AYT(FİZİK+KİMYA+BİYOLOJİ)</a:t>
            </a:r>
            <a:endParaRPr lang="tr-TR" dirty="0"/>
          </a:p>
        </p:txBody>
      </p:sp>
      <p:sp>
        <p:nvSpPr>
          <p:cNvPr id="17" name="TextBox 16"/>
          <p:cNvSpPr txBox="1"/>
          <p:nvPr/>
        </p:nvSpPr>
        <p:spPr>
          <a:xfrm>
            <a:off x="9871326" y="4674327"/>
            <a:ext cx="1788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YABANCI DİL</a:t>
            </a:r>
          </a:p>
          <a:p>
            <a:r>
              <a:rPr lang="tr-TR" dirty="0" smtClean="0"/>
              <a:t>TYT+ DİL SINAVI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16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211" y="3172725"/>
            <a:ext cx="1613304" cy="3022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279" y="4439737"/>
            <a:ext cx="3779904" cy="1755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1108364"/>
            <a:ext cx="10764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*DİPLOMA NOTU 100 OLAN BİR ÖĞRENCİNİN SINAV PUANINA OBP PUANI OLARAK 60 PUAN EKLENİR.</a:t>
            </a:r>
          </a:p>
          <a:p>
            <a:endParaRPr lang="tr-TR" b="1" dirty="0" smtClean="0">
              <a:solidFill>
                <a:srgbClr val="FFFF00"/>
              </a:solidFill>
            </a:endParaRPr>
          </a:p>
          <a:p>
            <a:r>
              <a:rPr lang="tr-TR" b="1" dirty="0" smtClean="0">
                <a:solidFill>
                  <a:srgbClr val="FFFF00"/>
                </a:solidFill>
              </a:rPr>
              <a:t>*OBP PUANI = DİPLOMA NOTU X </a:t>
            </a:r>
            <a:r>
              <a:rPr lang="tr-TR" b="1" dirty="0" smtClean="0">
                <a:solidFill>
                  <a:srgbClr val="FF0000"/>
                </a:solidFill>
              </a:rPr>
              <a:t>0,6 </a:t>
            </a:r>
            <a:r>
              <a:rPr lang="tr-TR" b="1" dirty="0" smtClean="0">
                <a:solidFill>
                  <a:srgbClr val="FFFF00"/>
                </a:solidFill>
              </a:rPr>
              <a:t>ŞEKLİNDE HESAPLANABİLİR.</a:t>
            </a:r>
          </a:p>
          <a:p>
            <a:endParaRPr lang="tr-TR" b="1" dirty="0">
              <a:solidFill>
                <a:srgbClr val="FFFF00"/>
              </a:solidFill>
            </a:endParaRPr>
          </a:p>
          <a:p>
            <a:r>
              <a:rPr lang="tr-TR" b="1" dirty="0" smtClean="0">
                <a:solidFill>
                  <a:srgbClr val="FFFF00"/>
                </a:solidFill>
              </a:rPr>
              <a:t>*MESLEK LİSESİ ÖĞRENCİLERİ KENDİ ALANLARINDAN 2 YILLIK (ÖN LİSANS) BÖLÜMLERİ TERCİH ETTİĞİNDE EK PUAN ALIRLAR.</a:t>
            </a:r>
          </a:p>
          <a:p>
            <a:endParaRPr lang="tr-TR" b="1" dirty="0">
              <a:solidFill>
                <a:srgbClr val="FFFF00"/>
              </a:solidFill>
            </a:endParaRPr>
          </a:p>
          <a:p>
            <a:r>
              <a:rPr lang="tr-TR" b="1" dirty="0" smtClean="0">
                <a:solidFill>
                  <a:srgbClr val="FFFF00"/>
                </a:solidFill>
              </a:rPr>
              <a:t>*EK PUAN= DİPLOMA NOTU X</a:t>
            </a:r>
            <a:r>
              <a:rPr lang="tr-TR" b="1" dirty="0" smtClean="0">
                <a:solidFill>
                  <a:srgbClr val="FF0000"/>
                </a:solidFill>
              </a:rPr>
              <a:t> 0,3 </a:t>
            </a:r>
            <a:r>
              <a:rPr lang="tr-TR" b="1" dirty="0" smtClean="0">
                <a:solidFill>
                  <a:srgbClr val="FFFF00"/>
                </a:solidFill>
              </a:rPr>
              <a:t>ŞEKLİNDE HESAPLANABİLİR.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2110" y="540327"/>
            <a:ext cx="189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DİPLOMA ETKİSİ</a:t>
            </a:r>
            <a:endParaRPr lang="tr-T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017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34" y="4017818"/>
            <a:ext cx="5929600" cy="24885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6934" y="4439737"/>
            <a:ext cx="59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Örneğin;</a:t>
            </a:r>
          </a:p>
          <a:p>
            <a:r>
              <a:rPr lang="tr-TR" dirty="0" smtClean="0"/>
              <a:t>	Sınavdan 200 ham puan alan 80 diploma notuna sahip bir ^Turizm^ programlı lise mezunu öğrenci ^Aşçılık^ tercihinde bulunursa,((80 x 0,6 =</a:t>
            </a:r>
            <a:r>
              <a:rPr lang="tr-TR" dirty="0" smtClean="0">
                <a:solidFill>
                  <a:srgbClr val="FF0000"/>
                </a:solidFill>
              </a:rPr>
              <a:t>48</a:t>
            </a:r>
            <a:r>
              <a:rPr lang="tr-TR" dirty="0" smtClean="0"/>
              <a:t>  + 80 x 0,3 =</a:t>
            </a:r>
            <a:r>
              <a:rPr lang="tr-TR" dirty="0" smtClean="0">
                <a:solidFill>
                  <a:srgbClr val="FF0000"/>
                </a:solidFill>
              </a:rPr>
              <a:t>24</a:t>
            </a:r>
            <a:r>
              <a:rPr lang="tr-TR" dirty="0" smtClean="0"/>
              <a:t>)) </a:t>
            </a:r>
            <a:r>
              <a:rPr lang="tr-TR" dirty="0" smtClean="0">
                <a:solidFill>
                  <a:srgbClr val="FF0000"/>
                </a:solidFill>
              </a:rPr>
              <a:t> 272 </a:t>
            </a:r>
            <a:r>
              <a:rPr lang="tr-TR" dirty="0" smtClean="0"/>
              <a:t>puanla tercihini yapabilir.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768" y="1216653"/>
            <a:ext cx="4459316" cy="2945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392" y="3541052"/>
            <a:ext cx="2951208" cy="2620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4836" y="3643746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</a:rPr>
              <a:t>180 PUAN</a:t>
            </a:r>
            <a:endParaRPr lang="tr-T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0581" y="4115772"/>
            <a:ext cx="119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FF00"/>
                </a:solidFill>
              </a:rPr>
              <a:t>150 PUAN</a:t>
            </a:r>
            <a:endParaRPr lang="tr-TR" b="1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55665">
            <a:off x="4256208" y="1424478"/>
            <a:ext cx="1822243" cy="533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55665">
            <a:off x="4291726" y="2260237"/>
            <a:ext cx="1822243" cy="5337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55665">
            <a:off x="4359441" y="2953246"/>
            <a:ext cx="1822243" cy="5337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55665">
            <a:off x="4458170" y="3646256"/>
            <a:ext cx="1822243" cy="5337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53810" y="1080661"/>
            <a:ext cx="613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TYT’DEN TERCİH YAPABİLMEK İÇİN </a:t>
            </a:r>
            <a:r>
              <a:rPr lang="tr-TR" dirty="0" smtClean="0"/>
              <a:t> EN AZ HAM 150 </a:t>
            </a:r>
            <a:r>
              <a:rPr lang="tr-TR" dirty="0" smtClean="0"/>
              <a:t>PUAN ALMAK GEREKİR.</a:t>
            </a:r>
            <a:endParaRPr lang="tr-TR" dirty="0"/>
          </a:p>
        </p:txBody>
      </p:sp>
      <p:sp>
        <p:nvSpPr>
          <p:cNvPr id="16" name="TextBox 15"/>
          <p:cNvSpPr txBox="1"/>
          <p:nvPr/>
        </p:nvSpPr>
        <p:spPr>
          <a:xfrm>
            <a:off x="6053810" y="1652766"/>
            <a:ext cx="613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TYT’DEN 150 PUAN ÜSTÜ ALAMAYAN ADAYLARIN AYT NETLERİ NE OLURSA OLSUN PPUANLARI HESAPLANMAZ.</a:t>
            </a:r>
            <a:endParaRPr lang="tr-TR" dirty="0"/>
          </a:p>
        </p:txBody>
      </p:sp>
      <p:sp>
        <p:nvSpPr>
          <p:cNvPr id="17" name="TextBox 16"/>
          <p:cNvSpPr txBox="1"/>
          <p:nvPr/>
        </p:nvSpPr>
        <p:spPr>
          <a:xfrm>
            <a:off x="6053810" y="2359330"/>
            <a:ext cx="6138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AYT’DEN  TERCİH YAPABİLMEK İÇİN İLGİLİ PUAN TÜRÜNDEN 180 HAM PUAN ALMAK GEREKİR.</a:t>
            </a:r>
            <a:endParaRPr lang="tr-TR" dirty="0"/>
          </a:p>
        </p:txBody>
      </p:sp>
      <p:sp>
        <p:nvSpPr>
          <p:cNvPr id="18" name="TextBox 17"/>
          <p:cNvSpPr txBox="1"/>
          <p:nvPr/>
        </p:nvSpPr>
        <p:spPr>
          <a:xfrm>
            <a:off x="6121525" y="3052021"/>
            <a:ext cx="6138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TYT’DEN 200 ve ÜZERİ HAM PUAN ALAN ADAYLAR BİR SONRAKİ YIL DİREKT BU PUANLARINI KULLANARAK AYT SINAVINA GİREBİLİRLER.</a:t>
            </a:r>
            <a:endParaRPr lang="tr-TR" dirty="0"/>
          </a:p>
        </p:txBody>
      </p:sp>
      <p:sp>
        <p:nvSpPr>
          <p:cNvPr id="19" name="TextBox 18"/>
          <p:cNvSpPr txBox="1"/>
          <p:nvPr/>
        </p:nvSpPr>
        <p:spPr>
          <a:xfrm>
            <a:off x="4294901" y="290127"/>
            <a:ext cx="263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BARAJ PUANLARI</a:t>
            </a:r>
            <a:endParaRPr lang="tr-TR" sz="2400" b="1" dirty="0">
              <a:solidFill>
                <a:srgbClr val="FFFF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8354" y="6138000"/>
            <a:ext cx="114364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461" y="4263002"/>
            <a:ext cx="3373138" cy="1182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747" y="-1328468"/>
            <a:ext cx="8211634" cy="6773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9564" y="1080649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YKS</a:t>
            </a:r>
            <a:endParaRPr lang="tr-T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14182" y="293715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TYT</a:t>
            </a:r>
            <a:endParaRPr lang="tr-T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584945" y="2937158"/>
            <a:ext cx="60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AYT</a:t>
            </a:r>
            <a:endParaRPr lang="tr-T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80981" y="4613558"/>
            <a:ext cx="102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TÜRKÇE</a:t>
            </a:r>
            <a:endParaRPr lang="tr-T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09013" y="4613558"/>
            <a:ext cx="145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MATEMATİK</a:t>
            </a:r>
            <a:endParaRPr lang="tr-T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21212" y="4392376"/>
            <a:ext cx="3347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SÖZEL İÇİN SOS-EDB veya SOS2</a:t>
            </a:r>
          </a:p>
          <a:p>
            <a:r>
              <a:rPr lang="tr-TR" dirty="0" smtClean="0"/>
              <a:t>EA İÇİN MAT2 veya SOS-EDB.</a:t>
            </a:r>
          </a:p>
          <a:p>
            <a:r>
              <a:rPr lang="tr-TR" dirty="0" smtClean="0"/>
              <a:t>SAY İÇİN MAT2 veya FEN2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3514182" y="4613558"/>
            <a:ext cx="653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veya</a:t>
            </a:r>
            <a:endParaRPr lang="tr-T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6089" y="342680"/>
            <a:ext cx="350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YKS ‘DE 0,5 NET KURALI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669" y="6123709"/>
            <a:ext cx="987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TESTLERİNDE 0,5 NET YAPAMAYAN AADAYIN İLGİLİ PUAN TÜRÜNDEKİ PUANI HESAPLANMAZ.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748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2220</TotalTime>
  <Words>576</Words>
  <Application>Microsoft Office PowerPoint</Application>
  <PresentationFormat>Widescreen</PresentationFormat>
  <Paragraphs>168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Corbel</vt:lpstr>
      <vt:lpstr>Monotype Corsiva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oteltur</dc:creator>
  <cp:lastModifiedBy>oteltur</cp:lastModifiedBy>
  <cp:revision>44</cp:revision>
  <dcterms:created xsi:type="dcterms:W3CDTF">2019-10-31T09:53:01Z</dcterms:created>
  <dcterms:modified xsi:type="dcterms:W3CDTF">2019-12-20T08:05:52Z</dcterms:modified>
</cp:coreProperties>
</file>